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314" r:id="rId4"/>
    <p:sldId id="349" r:id="rId5"/>
    <p:sldId id="348" r:id="rId6"/>
    <p:sldId id="346" r:id="rId7"/>
    <p:sldId id="344" r:id="rId8"/>
    <p:sldId id="351" r:id="rId9"/>
    <p:sldId id="350" r:id="rId10"/>
    <p:sldId id="315" r:id="rId11"/>
    <p:sldId id="329" r:id="rId12"/>
    <p:sldId id="330" r:id="rId13"/>
    <p:sldId id="340" r:id="rId14"/>
    <p:sldId id="332" r:id="rId15"/>
    <p:sldId id="331" r:id="rId16"/>
    <p:sldId id="345" r:id="rId17"/>
    <p:sldId id="333" r:id="rId18"/>
    <p:sldId id="347" r:id="rId19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80562" autoAdjust="0"/>
  </p:normalViewPr>
  <p:slideViewPr>
    <p:cSldViewPr showGuides="1">
      <p:cViewPr varScale="1">
        <p:scale>
          <a:sx n="152" d="100"/>
          <a:sy n="152" d="100"/>
        </p:scale>
        <p:origin x="876" y="13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F7B93-8B05-4B01-8431-8071CF5460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BADE1-A068-4ABA-B4AC-BDB3F935B493}">
      <dgm:prSet phldrT="[Текст]" custT="1"/>
      <dgm:spPr>
        <a:xfrm>
          <a:off x="0" y="1768078"/>
          <a:ext cx="1287780" cy="160734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АМП</a:t>
          </a:r>
        </a:p>
        <a:p>
          <a:r>
            <a:rPr lang="ru-RU" sz="2000" b="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Ассоциация молодых педагогов</a:t>
          </a:r>
          <a:r>
            <a:rPr lang="ru-RU" sz="2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0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285D0DB-7040-4745-B220-988F0B691A09}" type="parTrans" cxnId="{1BB7CB8C-C22A-42C7-80DC-397A67F70CC4}">
      <dgm:prSet/>
      <dgm:spPr/>
      <dgm:t>
        <a:bodyPr/>
        <a:lstStyle/>
        <a:p>
          <a:endParaRPr lang="ru-RU"/>
        </a:p>
      </dgm:t>
    </dgm:pt>
    <dgm:pt modelId="{B5E790A5-6E8C-4249-8FF4-DDE201BCB02E}" type="sibTrans" cxnId="{1BB7CB8C-C22A-42C7-80DC-397A67F70CC4}">
      <dgm:prSet/>
      <dgm:spPr/>
      <dgm:t>
        <a:bodyPr/>
        <a:lstStyle/>
        <a:p>
          <a:endParaRPr lang="ru-RU"/>
        </a:p>
      </dgm:t>
    </dgm:pt>
    <dgm:pt modelId="{37DA2AB1-A2B2-4F50-9C9A-5FF9C3C69B2A}">
      <dgm:prSet phldrT="[Текст]" custT="1"/>
      <dgm:spPr>
        <a:xfrm>
          <a:off x="1287779" y="1768078"/>
          <a:ext cx="1931670" cy="1607343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Волонтёрские педагогические акций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AA90B5-298A-4D0B-B175-515B2FFDBE3C}" type="parTrans" cxnId="{C41E3EE3-1122-4C87-8F68-1F9159B5705F}">
      <dgm:prSet/>
      <dgm:spPr/>
      <dgm:t>
        <a:bodyPr/>
        <a:lstStyle/>
        <a:p>
          <a:endParaRPr lang="ru-RU"/>
        </a:p>
      </dgm:t>
    </dgm:pt>
    <dgm:pt modelId="{C96E9FFE-9104-4296-AE92-46B44C1CB270}" type="sibTrans" cxnId="{C41E3EE3-1122-4C87-8F68-1F9159B5705F}">
      <dgm:prSet/>
      <dgm:spPr/>
      <dgm:t>
        <a:bodyPr/>
        <a:lstStyle/>
        <a:p>
          <a:endParaRPr lang="ru-RU"/>
        </a:p>
      </dgm:t>
    </dgm:pt>
    <dgm:pt modelId="{73CDBDC6-61B5-43E9-8680-BDC849DB7457}">
      <dgm:prSet phldrT="[Текст]" custT="1"/>
      <dgm:spPr>
        <a:xfrm>
          <a:off x="0" y="3536156"/>
          <a:ext cx="1287780" cy="160734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защита</a:t>
          </a:r>
          <a:endParaRPr lang="ru-RU" sz="1800" b="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6027113-9A59-4559-B5EE-ADDA8D69BD71}" type="parTrans" cxnId="{63ECE122-20FA-44EE-82C9-711EC7135042}">
      <dgm:prSet/>
      <dgm:spPr/>
      <dgm:t>
        <a:bodyPr/>
        <a:lstStyle/>
        <a:p>
          <a:endParaRPr lang="ru-RU"/>
        </a:p>
      </dgm:t>
    </dgm:pt>
    <dgm:pt modelId="{0B1AACE1-6D5A-436D-9B67-FE7EB26D20CE}" type="sibTrans" cxnId="{63ECE122-20FA-44EE-82C9-711EC7135042}">
      <dgm:prSet/>
      <dgm:spPr/>
      <dgm:t>
        <a:bodyPr/>
        <a:lstStyle/>
        <a:p>
          <a:endParaRPr lang="ru-RU"/>
        </a:p>
      </dgm:t>
    </dgm:pt>
    <dgm:pt modelId="{55BE50FB-E4C2-40CD-AD24-F8DCAE834C08}">
      <dgm:prSet phldrT="[Текст]" custT="1"/>
      <dgm:spPr>
        <a:xfrm>
          <a:off x="1287779" y="3536156"/>
          <a:ext cx="1931670" cy="1607343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Поддержка районной профсоюзной организации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E2BC505-D90C-4C48-95C9-DFF911EDFD96}" type="parTrans" cxnId="{AA4132B1-EB1F-402D-ADDC-AB1C557C1E4C}">
      <dgm:prSet/>
      <dgm:spPr/>
      <dgm:t>
        <a:bodyPr/>
        <a:lstStyle/>
        <a:p>
          <a:endParaRPr lang="ru-RU"/>
        </a:p>
      </dgm:t>
    </dgm:pt>
    <dgm:pt modelId="{9E2DDD6C-2D24-4D32-AD57-9DFE0479A19A}" type="sibTrans" cxnId="{AA4132B1-EB1F-402D-ADDC-AB1C557C1E4C}">
      <dgm:prSet/>
      <dgm:spPr/>
      <dgm:t>
        <a:bodyPr/>
        <a:lstStyle/>
        <a:p>
          <a:endParaRPr lang="ru-RU"/>
        </a:p>
      </dgm:t>
    </dgm:pt>
    <dgm:pt modelId="{D40D8E83-AE8F-4BBC-AC6D-63D3AFE516CF}">
      <dgm:prSet custT="1"/>
      <dgm:spPr>
        <a:xfrm>
          <a:off x="0" y="0"/>
          <a:ext cx="1287780" cy="160734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Курсы</a:t>
          </a:r>
          <a:r>
            <a:rPr lang="ru-RU" sz="1800" b="0" baseline="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повышения квалификации</a:t>
          </a:r>
          <a:endParaRPr lang="ru-RU" sz="1800" b="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A7ED4E3-3BE1-4635-9848-68051D1CB4CB}" type="parTrans" cxnId="{808E4B68-A255-4B78-9CDE-46FE61FF9C96}">
      <dgm:prSet/>
      <dgm:spPr/>
      <dgm:t>
        <a:bodyPr/>
        <a:lstStyle/>
        <a:p>
          <a:endParaRPr lang="ru-RU"/>
        </a:p>
      </dgm:t>
    </dgm:pt>
    <dgm:pt modelId="{FC55A1ED-127E-4447-ACD8-1DCD6333FB05}" type="sibTrans" cxnId="{808E4B68-A255-4B78-9CDE-46FE61FF9C96}">
      <dgm:prSet/>
      <dgm:spPr/>
      <dgm:t>
        <a:bodyPr/>
        <a:lstStyle/>
        <a:p>
          <a:endParaRPr lang="ru-RU"/>
        </a:p>
      </dgm:t>
    </dgm:pt>
    <dgm:pt modelId="{DD0AC437-DEC0-4D37-862E-9779C92D7FBC}">
      <dgm:prSet custT="1"/>
      <dgm:spPr>
        <a:xfrm>
          <a:off x="1287779" y="0"/>
          <a:ext cx="1931670" cy="1607343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Дефицитарный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подход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7BFB5BA-0058-4575-BD33-8B8924B867B0}" type="parTrans" cxnId="{0D629450-7786-43DD-9F8C-BEF86229E86B}">
      <dgm:prSet/>
      <dgm:spPr/>
      <dgm:t>
        <a:bodyPr/>
        <a:lstStyle/>
        <a:p>
          <a:endParaRPr lang="ru-RU"/>
        </a:p>
      </dgm:t>
    </dgm:pt>
    <dgm:pt modelId="{BE3FDD28-123E-40FF-9FCB-7E4BF96C9B1C}" type="sibTrans" cxnId="{0D629450-7786-43DD-9F8C-BEF86229E86B}">
      <dgm:prSet/>
      <dgm:spPr/>
      <dgm:t>
        <a:bodyPr/>
        <a:lstStyle/>
        <a:p>
          <a:endParaRPr lang="ru-RU"/>
        </a:p>
      </dgm:t>
    </dgm:pt>
    <dgm:pt modelId="{7EF8D125-81E5-465C-A998-7D01E3E5D8DB}">
      <dgm:prSet custT="1"/>
      <dgm:spPr>
        <a:xfrm>
          <a:off x="1287779" y="0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Система зачётов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248DB88-546B-477A-90AF-7F8002EBB009}" type="parTrans" cxnId="{87D11686-0675-4265-9D3E-57F9A82D42F8}">
      <dgm:prSet/>
      <dgm:spPr/>
    </dgm:pt>
    <dgm:pt modelId="{2B734648-3529-4EE0-B30E-FA91A0810A5F}" type="sibTrans" cxnId="{87D11686-0675-4265-9D3E-57F9A82D42F8}">
      <dgm:prSet/>
      <dgm:spPr/>
    </dgm:pt>
    <dgm:pt modelId="{879FBFBF-1C58-4C85-BD31-DBC5E57BD8E7}">
      <dgm:prSet custT="1"/>
      <dgm:spPr>
        <a:xfrm>
          <a:off x="1287779" y="0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Практикоориентированный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характер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1D298B-DD1D-4B35-9A7F-8DE0DA77A7BE}" type="parTrans" cxnId="{0B6F7167-232C-41F4-A9ED-641EABD9C2EF}">
      <dgm:prSet/>
      <dgm:spPr/>
    </dgm:pt>
    <dgm:pt modelId="{DC16E46A-F066-445A-97F5-98694907C4E3}" type="sibTrans" cxnId="{0B6F7167-232C-41F4-A9ED-641EABD9C2EF}">
      <dgm:prSet/>
      <dgm:spPr/>
    </dgm:pt>
    <dgm:pt modelId="{F369EECB-1C2C-4A23-B7A8-D838A49260F6}">
      <dgm:prSet phldrT="[Текст]" custT="1"/>
      <dgm:spPr>
        <a:xfrm>
          <a:off x="1287779" y="1768078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Педагогические проекты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1A2789-A733-4010-B355-DF9B97098553}" type="parTrans" cxnId="{89BF851A-0469-42E0-AE1D-590E18B18B20}">
      <dgm:prSet/>
      <dgm:spPr/>
    </dgm:pt>
    <dgm:pt modelId="{4729ACD7-19CD-483C-A6A5-736CD0F6BBBF}" type="sibTrans" cxnId="{89BF851A-0469-42E0-AE1D-590E18B18B20}">
      <dgm:prSet/>
      <dgm:spPr/>
    </dgm:pt>
    <dgm:pt modelId="{4B7B441D-9FBF-4D0C-B7AB-4510102BB5CD}">
      <dgm:prSet phldrT="[Текст]" custT="1"/>
      <dgm:spPr>
        <a:xfrm>
          <a:off x="1287779" y="1768078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Совместные мероприятия с молодыми педагогами других районов Санкт-Петербурга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D92FDF7-4CE1-48D9-9458-B5DD915395F5}" type="parTrans" cxnId="{37144F5C-8C2A-4FB4-BB05-96D8B6144C87}">
      <dgm:prSet/>
      <dgm:spPr/>
    </dgm:pt>
    <dgm:pt modelId="{6CFD5EEA-E71B-468A-B02A-16852B33CDAC}" type="sibTrans" cxnId="{37144F5C-8C2A-4FB4-BB05-96D8B6144C87}">
      <dgm:prSet/>
      <dgm:spPr/>
    </dgm:pt>
    <dgm:pt modelId="{B529998C-FD85-4A2F-9157-C8365178FB1D}">
      <dgm:prSet phldrT="[Текст]" custT="1"/>
      <dgm:spPr>
        <a:xfrm>
          <a:off x="1287779" y="3536156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Сопровождение в первой в их профессиональной деятельности аттестации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ACE37B6-4C40-46EC-AD10-86B2EC7BAE93}" type="parTrans" cxnId="{B7AFA384-D970-4137-939C-0B572DCEEBAD}">
      <dgm:prSet/>
      <dgm:spPr/>
    </dgm:pt>
    <dgm:pt modelId="{02D6E1ED-A4A5-4898-B3EC-CDD7E74B34F3}" type="sibTrans" cxnId="{B7AFA384-D970-4137-939C-0B572DCEEBAD}">
      <dgm:prSet/>
      <dgm:spPr/>
    </dgm:pt>
    <dgm:pt modelId="{1577A5F3-78AD-4F4F-B1B3-F1AFC73A9258}">
      <dgm:prSet custT="1"/>
      <dgm:spPr>
        <a:xfrm>
          <a:off x="1287779" y="0"/>
          <a:ext cx="1931670" cy="160734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Вариативная и  инвариантная часть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6D1660-A7BC-4365-99A1-A88BCAC63916}" type="parTrans" cxnId="{A82E8F73-09CF-482F-913D-D4C4B4F41DC5}">
      <dgm:prSet/>
      <dgm:spPr/>
    </dgm:pt>
    <dgm:pt modelId="{78CBA550-6784-483D-A87A-A80BF5B9C34C}" type="sibTrans" cxnId="{A82E8F73-09CF-482F-913D-D4C4B4F41DC5}">
      <dgm:prSet/>
      <dgm:spPr/>
    </dgm:pt>
    <dgm:pt modelId="{948B47BB-41C2-4B19-B068-DFDD4D732D5E}" type="pres">
      <dgm:prSet presAssocID="{6D2F7B93-8B05-4B01-8431-8071CF5460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120E7D-331F-4C36-9709-1672658AF5D1}" type="pres">
      <dgm:prSet presAssocID="{D40D8E83-AE8F-4BBC-AC6D-63D3AFE516CF}" presName="linNode" presStyleCnt="0"/>
      <dgm:spPr/>
    </dgm:pt>
    <dgm:pt modelId="{CD0C1609-571A-41FF-9730-E2F2CA1FD397}" type="pres">
      <dgm:prSet presAssocID="{D40D8E83-AE8F-4BBC-AC6D-63D3AFE516C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9890F-47EC-4BD8-853A-CCFF869B6CCA}" type="pres">
      <dgm:prSet presAssocID="{D40D8E83-AE8F-4BBC-AC6D-63D3AFE516CF}" presName="childShp" presStyleLbl="bgAccFollowNode1" presStyleIdx="0" presStyleCnt="3" custScaleY="106807" custLinFactNeighborX="1822" custLinFactNeighborY="638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DB4F00F-C2F8-4E01-B236-749EB6D1DE9A}" type="pres">
      <dgm:prSet presAssocID="{FC55A1ED-127E-4447-ACD8-1DCD6333FB05}" presName="spacing" presStyleCnt="0"/>
      <dgm:spPr/>
    </dgm:pt>
    <dgm:pt modelId="{6B331DE1-C640-4848-9BE3-9E7DBC9A8709}" type="pres">
      <dgm:prSet presAssocID="{E25BADE1-A068-4ABA-B4AC-BDB3F935B493}" presName="linNode" presStyleCnt="0"/>
      <dgm:spPr/>
    </dgm:pt>
    <dgm:pt modelId="{FEF7382A-F6EA-4840-A306-666667B1E7BE}" type="pres">
      <dgm:prSet presAssocID="{E25BADE1-A068-4ABA-B4AC-BDB3F935B49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E3776-8EBD-48AD-A75F-913F4E59D620}" type="pres">
      <dgm:prSet presAssocID="{E25BADE1-A068-4ABA-B4AC-BDB3F935B493}" presName="childShp" presStyleLbl="bgAccFollowNode1" presStyleIdx="1" presStyleCnt="3" custScaleY="117689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DFBE8C0-0EB1-49DF-A62E-4C28B6F85357}" type="pres">
      <dgm:prSet presAssocID="{B5E790A5-6E8C-4249-8FF4-DDE201BCB02E}" presName="spacing" presStyleCnt="0"/>
      <dgm:spPr/>
    </dgm:pt>
    <dgm:pt modelId="{B66ECCDC-043C-4772-A281-65FE9EF76025}" type="pres">
      <dgm:prSet presAssocID="{73CDBDC6-61B5-43E9-8680-BDC849DB7457}" presName="linNode" presStyleCnt="0"/>
      <dgm:spPr/>
    </dgm:pt>
    <dgm:pt modelId="{220F3746-7163-422A-B7F7-0B2A0370AC72}" type="pres">
      <dgm:prSet presAssocID="{73CDBDC6-61B5-43E9-8680-BDC849DB745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B2D6-6FBB-4AB0-A530-AF9DA9D77F5F}" type="pres">
      <dgm:prSet presAssocID="{73CDBDC6-61B5-43E9-8680-BDC849DB7457}" presName="childShp" presStyleLbl="bgAccFollowNode1" presStyleIdx="2" presStyleCnt="3" custScaleY="119689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</dgm:ptLst>
  <dgm:cxnLst>
    <dgm:cxn modelId="{A82E8F73-09CF-482F-913D-D4C4B4F41DC5}" srcId="{D40D8E83-AE8F-4BBC-AC6D-63D3AFE516CF}" destId="{1577A5F3-78AD-4F4F-B1B3-F1AFC73A9258}" srcOrd="1" destOrd="0" parTransId="{566D1660-A7BC-4365-99A1-A88BCAC63916}" sibTransId="{78CBA550-6784-483D-A87A-A80BF5B9C34C}"/>
    <dgm:cxn modelId="{37144F5C-8C2A-4FB4-BB05-96D8B6144C87}" srcId="{E25BADE1-A068-4ABA-B4AC-BDB3F935B493}" destId="{4B7B441D-9FBF-4D0C-B7AB-4510102BB5CD}" srcOrd="2" destOrd="0" parTransId="{2D92FDF7-4CE1-48D9-9458-B5DD915395F5}" sibTransId="{6CFD5EEA-E71B-468A-B02A-16852B33CDAC}"/>
    <dgm:cxn modelId="{043DDC12-32B2-4125-BBE1-5CCC7AB5E9CC}" type="presOf" srcId="{879FBFBF-1C58-4C85-BD31-DBC5E57BD8E7}" destId="{4939890F-47EC-4BD8-853A-CCFF869B6CCA}" srcOrd="0" destOrd="3" presId="urn:microsoft.com/office/officeart/2005/8/layout/vList6"/>
    <dgm:cxn modelId="{633ED0C1-D093-415F-8A68-8FA3F0B1507A}" type="presOf" srcId="{6D2F7B93-8B05-4B01-8431-8071CF54600C}" destId="{948B47BB-41C2-4B19-B068-DFDD4D732D5E}" srcOrd="0" destOrd="0" presId="urn:microsoft.com/office/officeart/2005/8/layout/vList6"/>
    <dgm:cxn modelId="{AA4132B1-EB1F-402D-ADDC-AB1C557C1E4C}" srcId="{73CDBDC6-61B5-43E9-8680-BDC849DB7457}" destId="{55BE50FB-E4C2-40CD-AD24-F8DCAE834C08}" srcOrd="0" destOrd="0" parTransId="{DE2BC505-D90C-4C48-95C9-DFF911EDFD96}" sibTransId="{9E2DDD6C-2D24-4D32-AD57-9DFE0479A19A}"/>
    <dgm:cxn modelId="{4F7ED609-0ED3-42B8-96E3-028D26738A71}" type="presOf" srcId="{B529998C-FD85-4A2F-9157-C8365178FB1D}" destId="{1548B2D6-6FBB-4AB0-A530-AF9DA9D77F5F}" srcOrd="0" destOrd="1" presId="urn:microsoft.com/office/officeart/2005/8/layout/vList6"/>
    <dgm:cxn modelId="{84AC832A-1B9A-4EB5-B171-AB0EFED34DC4}" type="presOf" srcId="{F369EECB-1C2C-4A23-B7A8-D838A49260F6}" destId="{558E3776-8EBD-48AD-A75F-913F4E59D620}" srcOrd="0" destOrd="1" presId="urn:microsoft.com/office/officeart/2005/8/layout/vList6"/>
    <dgm:cxn modelId="{808E4B68-A255-4B78-9CDE-46FE61FF9C96}" srcId="{6D2F7B93-8B05-4B01-8431-8071CF54600C}" destId="{D40D8E83-AE8F-4BBC-AC6D-63D3AFE516CF}" srcOrd="0" destOrd="0" parTransId="{FA7ED4E3-3BE1-4635-9848-68051D1CB4CB}" sibTransId="{FC55A1ED-127E-4447-ACD8-1DCD6333FB05}"/>
    <dgm:cxn modelId="{A37AA5AC-A867-4A89-BEFC-3C85166CB740}" type="presOf" srcId="{DD0AC437-DEC0-4D37-862E-9779C92D7FBC}" destId="{4939890F-47EC-4BD8-853A-CCFF869B6CCA}" srcOrd="0" destOrd="0" presId="urn:microsoft.com/office/officeart/2005/8/layout/vList6"/>
    <dgm:cxn modelId="{439967BE-F73F-4C1D-A13C-AA0C1C0FAB73}" type="presOf" srcId="{D40D8E83-AE8F-4BBC-AC6D-63D3AFE516CF}" destId="{CD0C1609-571A-41FF-9730-E2F2CA1FD397}" srcOrd="0" destOrd="0" presId="urn:microsoft.com/office/officeart/2005/8/layout/vList6"/>
    <dgm:cxn modelId="{87D11686-0675-4265-9D3E-57F9A82D42F8}" srcId="{D40D8E83-AE8F-4BBC-AC6D-63D3AFE516CF}" destId="{7EF8D125-81E5-465C-A998-7D01E3E5D8DB}" srcOrd="2" destOrd="0" parTransId="{D248DB88-546B-477A-90AF-7F8002EBB009}" sibTransId="{2B734648-3529-4EE0-B30E-FA91A0810A5F}"/>
    <dgm:cxn modelId="{0B6F7167-232C-41F4-A9ED-641EABD9C2EF}" srcId="{D40D8E83-AE8F-4BBC-AC6D-63D3AFE516CF}" destId="{879FBFBF-1C58-4C85-BD31-DBC5E57BD8E7}" srcOrd="3" destOrd="0" parTransId="{C51D298B-DD1D-4B35-9A7F-8DE0DA77A7BE}" sibTransId="{DC16E46A-F066-445A-97F5-98694907C4E3}"/>
    <dgm:cxn modelId="{4F4C00AF-9290-4864-81A7-40386297D1E0}" type="presOf" srcId="{E25BADE1-A068-4ABA-B4AC-BDB3F935B493}" destId="{FEF7382A-F6EA-4840-A306-666667B1E7BE}" srcOrd="0" destOrd="0" presId="urn:microsoft.com/office/officeart/2005/8/layout/vList6"/>
    <dgm:cxn modelId="{EE95ADAA-C09E-45CF-BA89-40D0AE0445EC}" type="presOf" srcId="{7EF8D125-81E5-465C-A998-7D01E3E5D8DB}" destId="{4939890F-47EC-4BD8-853A-CCFF869B6CCA}" srcOrd="0" destOrd="2" presId="urn:microsoft.com/office/officeart/2005/8/layout/vList6"/>
    <dgm:cxn modelId="{90C24543-1E52-4020-B457-33D813EAC5A8}" type="presOf" srcId="{37DA2AB1-A2B2-4F50-9C9A-5FF9C3C69B2A}" destId="{558E3776-8EBD-48AD-A75F-913F4E59D620}" srcOrd="0" destOrd="0" presId="urn:microsoft.com/office/officeart/2005/8/layout/vList6"/>
    <dgm:cxn modelId="{0D629450-7786-43DD-9F8C-BEF86229E86B}" srcId="{D40D8E83-AE8F-4BBC-AC6D-63D3AFE516CF}" destId="{DD0AC437-DEC0-4D37-862E-9779C92D7FBC}" srcOrd="0" destOrd="0" parTransId="{37BFB5BA-0058-4575-BD33-8B8924B867B0}" sibTransId="{BE3FDD28-123E-40FF-9FCB-7E4BF96C9B1C}"/>
    <dgm:cxn modelId="{89BF851A-0469-42E0-AE1D-590E18B18B20}" srcId="{E25BADE1-A068-4ABA-B4AC-BDB3F935B493}" destId="{F369EECB-1C2C-4A23-B7A8-D838A49260F6}" srcOrd="1" destOrd="0" parTransId="{2E1A2789-A733-4010-B355-DF9B97098553}" sibTransId="{4729ACD7-19CD-483C-A6A5-736CD0F6BBBF}"/>
    <dgm:cxn modelId="{C41E3EE3-1122-4C87-8F68-1F9159B5705F}" srcId="{E25BADE1-A068-4ABA-B4AC-BDB3F935B493}" destId="{37DA2AB1-A2B2-4F50-9C9A-5FF9C3C69B2A}" srcOrd="0" destOrd="0" parTransId="{52AA90B5-298A-4D0B-B175-515B2FFDBE3C}" sibTransId="{C96E9FFE-9104-4296-AE92-46B44C1CB270}"/>
    <dgm:cxn modelId="{B7AFA384-D970-4137-939C-0B572DCEEBAD}" srcId="{73CDBDC6-61B5-43E9-8680-BDC849DB7457}" destId="{B529998C-FD85-4A2F-9157-C8365178FB1D}" srcOrd="1" destOrd="0" parTransId="{7ACE37B6-4C40-46EC-AD10-86B2EC7BAE93}" sibTransId="{02D6E1ED-A4A5-4898-B3EC-CDD7E74B34F3}"/>
    <dgm:cxn modelId="{EB57B6CF-B04B-4F09-BEA4-A7CB30031B59}" type="presOf" srcId="{4B7B441D-9FBF-4D0C-B7AB-4510102BB5CD}" destId="{558E3776-8EBD-48AD-A75F-913F4E59D620}" srcOrd="0" destOrd="2" presId="urn:microsoft.com/office/officeart/2005/8/layout/vList6"/>
    <dgm:cxn modelId="{1BB7CB8C-C22A-42C7-80DC-397A67F70CC4}" srcId="{6D2F7B93-8B05-4B01-8431-8071CF54600C}" destId="{E25BADE1-A068-4ABA-B4AC-BDB3F935B493}" srcOrd="1" destOrd="0" parTransId="{7285D0DB-7040-4745-B220-988F0B691A09}" sibTransId="{B5E790A5-6E8C-4249-8FF4-DDE201BCB02E}"/>
    <dgm:cxn modelId="{37E45D07-DD87-42BD-AB3A-54401EF3019B}" type="presOf" srcId="{73CDBDC6-61B5-43E9-8680-BDC849DB7457}" destId="{220F3746-7163-422A-B7F7-0B2A0370AC72}" srcOrd="0" destOrd="0" presId="urn:microsoft.com/office/officeart/2005/8/layout/vList6"/>
    <dgm:cxn modelId="{E13850DF-E7DA-4E44-A0B5-C1BADA9DB2FC}" type="presOf" srcId="{55BE50FB-E4C2-40CD-AD24-F8DCAE834C08}" destId="{1548B2D6-6FBB-4AB0-A530-AF9DA9D77F5F}" srcOrd="0" destOrd="0" presId="urn:microsoft.com/office/officeart/2005/8/layout/vList6"/>
    <dgm:cxn modelId="{DFA58EF0-FBBB-4106-979A-3BC099C2355A}" type="presOf" srcId="{1577A5F3-78AD-4F4F-B1B3-F1AFC73A9258}" destId="{4939890F-47EC-4BD8-853A-CCFF869B6CCA}" srcOrd="0" destOrd="1" presId="urn:microsoft.com/office/officeart/2005/8/layout/vList6"/>
    <dgm:cxn modelId="{63ECE122-20FA-44EE-82C9-711EC7135042}" srcId="{6D2F7B93-8B05-4B01-8431-8071CF54600C}" destId="{73CDBDC6-61B5-43E9-8680-BDC849DB7457}" srcOrd="2" destOrd="0" parTransId="{E6027113-9A59-4559-B5EE-ADDA8D69BD71}" sibTransId="{0B1AACE1-6D5A-436D-9B67-FE7EB26D20CE}"/>
    <dgm:cxn modelId="{84034C6D-AE48-4966-BA32-F2E7001D0F3B}" type="presParOf" srcId="{948B47BB-41C2-4B19-B068-DFDD4D732D5E}" destId="{60120E7D-331F-4C36-9709-1672658AF5D1}" srcOrd="0" destOrd="0" presId="urn:microsoft.com/office/officeart/2005/8/layout/vList6"/>
    <dgm:cxn modelId="{8D0E3B54-4FAC-446D-81BE-990C3DEECCC5}" type="presParOf" srcId="{60120E7D-331F-4C36-9709-1672658AF5D1}" destId="{CD0C1609-571A-41FF-9730-E2F2CA1FD397}" srcOrd="0" destOrd="0" presId="urn:microsoft.com/office/officeart/2005/8/layout/vList6"/>
    <dgm:cxn modelId="{EEA8165A-D301-4461-85B5-04637F046B81}" type="presParOf" srcId="{60120E7D-331F-4C36-9709-1672658AF5D1}" destId="{4939890F-47EC-4BD8-853A-CCFF869B6CCA}" srcOrd="1" destOrd="0" presId="urn:microsoft.com/office/officeart/2005/8/layout/vList6"/>
    <dgm:cxn modelId="{8ECBF8FF-7F63-41D0-AD10-D78D79DAE506}" type="presParOf" srcId="{948B47BB-41C2-4B19-B068-DFDD4D732D5E}" destId="{0DB4F00F-C2F8-4E01-B236-749EB6D1DE9A}" srcOrd="1" destOrd="0" presId="urn:microsoft.com/office/officeart/2005/8/layout/vList6"/>
    <dgm:cxn modelId="{E89420D9-3BDE-4779-B570-00F7E871B509}" type="presParOf" srcId="{948B47BB-41C2-4B19-B068-DFDD4D732D5E}" destId="{6B331DE1-C640-4848-9BE3-9E7DBC9A8709}" srcOrd="2" destOrd="0" presId="urn:microsoft.com/office/officeart/2005/8/layout/vList6"/>
    <dgm:cxn modelId="{D57C9454-7BA7-4BBB-B1FD-943F057D486A}" type="presParOf" srcId="{6B331DE1-C640-4848-9BE3-9E7DBC9A8709}" destId="{FEF7382A-F6EA-4840-A306-666667B1E7BE}" srcOrd="0" destOrd="0" presId="urn:microsoft.com/office/officeart/2005/8/layout/vList6"/>
    <dgm:cxn modelId="{98B9E60C-DA71-4202-8A94-B53C6664EF4F}" type="presParOf" srcId="{6B331DE1-C640-4848-9BE3-9E7DBC9A8709}" destId="{558E3776-8EBD-48AD-A75F-913F4E59D620}" srcOrd="1" destOrd="0" presId="urn:microsoft.com/office/officeart/2005/8/layout/vList6"/>
    <dgm:cxn modelId="{931BC49C-52A3-4B70-A652-0F4D8268F999}" type="presParOf" srcId="{948B47BB-41C2-4B19-B068-DFDD4D732D5E}" destId="{BDFBE8C0-0EB1-49DF-A62E-4C28B6F85357}" srcOrd="3" destOrd="0" presId="urn:microsoft.com/office/officeart/2005/8/layout/vList6"/>
    <dgm:cxn modelId="{D82DF7CC-8A42-4E0A-99D7-705C08E3CC4E}" type="presParOf" srcId="{948B47BB-41C2-4B19-B068-DFDD4D732D5E}" destId="{B66ECCDC-043C-4772-A281-65FE9EF76025}" srcOrd="4" destOrd="0" presId="urn:microsoft.com/office/officeart/2005/8/layout/vList6"/>
    <dgm:cxn modelId="{77C7C3DB-99E0-4B0D-A33E-DD1CD53AF818}" type="presParOf" srcId="{B66ECCDC-043C-4772-A281-65FE9EF76025}" destId="{220F3746-7163-422A-B7F7-0B2A0370AC72}" srcOrd="0" destOrd="0" presId="urn:microsoft.com/office/officeart/2005/8/layout/vList6"/>
    <dgm:cxn modelId="{713E8D6E-7A49-4165-BF70-48309F7D6A25}" type="presParOf" srcId="{B66ECCDC-043C-4772-A281-65FE9EF76025}" destId="{1548B2D6-6FBB-4AB0-A530-AF9DA9D77F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9890F-47EC-4BD8-853A-CCFF869B6CCA}">
      <dsp:nvSpPr>
        <dsp:cNvPr id="0" name=""/>
        <dsp:cNvSpPr/>
      </dsp:nvSpPr>
      <dsp:spPr>
        <a:xfrm>
          <a:off x="2574675" y="7755"/>
          <a:ext cx="3852597" cy="1101620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Дефицитарный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подход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Вариативная и  инвариантная часть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Система зачётов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Практикоориентированный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характер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4675" y="145458"/>
        <a:ext cx="3439490" cy="826215"/>
      </dsp:txXfrm>
    </dsp:sp>
    <dsp:sp modelId="{CD0C1609-571A-41FF-9730-E2F2CA1FD397}">
      <dsp:nvSpPr>
        <dsp:cNvPr id="0" name=""/>
        <dsp:cNvSpPr/>
      </dsp:nvSpPr>
      <dsp:spPr>
        <a:xfrm>
          <a:off x="3138" y="36278"/>
          <a:ext cx="2568398" cy="103141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Курсы</a:t>
          </a:r>
          <a:r>
            <a:rPr lang="ru-RU" sz="1800" b="0" kern="1200" baseline="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повышения квалификации</a:t>
          </a:r>
          <a:endParaRPr lang="ru-RU" sz="1800" b="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3487" y="86627"/>
        <a:ext cx="2467700" cy="930714"/>
      </dsp:txXfrm>
    </dsp:sp>
    <dsp:sp modelId="{558E3776-8EBD-48AD-A75F-913F4E59D620}">
      <dsp:nvSpPr>
        <dsp:cNvPr id="0" name=""/>
        <dsp:cNvSpPr/>
      </dsp:nvSpPr>
      <dsp:spPr>
        <a:xfrm>
          <a:off x="2571536" y="1205936"/>
          <a:ext cx="3852597" cy="1213858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Волонтёрские педагогические акций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Педагогические проекты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Совместные мероприятия с молодыми педагогами других районов Санкт-Петербурга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1536" y="1357668"/>
        <a:ext cx="3397400" cy="910394"/>
      </dsp:txXfrm>
    </dsp:sp>
    <dsp:sp modelId="{FEF7382A-F6EA-4840-A306-666667B1E7BE}">
      <dsp:nvSpPr>
        <dsp:cNvPr id="0" name=""/>
        <dsp:cNvSpPr/>
      </dsp:nvSpPr>
      <dsp:spPr>
        <a:xfrm>
          <a:off x="3138" y="1297160"/>
          <a:ext cx="2568398" cy="103141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АМП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Ассоциация молодых педагогов</a:t>
          </a:r>
          <a:r>
            <a:rPr lang="ru-RU" sz="2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0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3487" y="1347509"/>
        <a:ext cx="2467700" cy="930714"/>
      </dsp:txXfrm>
    </dsp:sp>
    <dsp:sp modelId="{1548B2D6-6FBB-4AB0-A530-AF9DA9D77F5F}">
      <dsp:nvSpPr>
        <dsp:cNvPr id="0" name=""/>
        <dsp:cNvSpPr/>
      </dsp:nvSpPr>
      <dsp:spPr>
        <a:xfrm>
          <a:off x="2571536" y="2522936"/>
          <a:ext cx="3852597" cy="123448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Поддержка районной профсоюзной организации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Сопровождение в первой в их профессиональной деятельности аттестации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1536" y="2677247"/>
        <a:ext cx="3389664" cy="925865"/>
      </dsp:txXfrm>
    </dsp:sp>
    <dsp:sp modelId="{220F3746-7163-422A-B7F7-0B2A0370AC72}">
      <dsp:nvSpPr>
        <dsp:cNvPr id="0" name=""/>
        <dsp:cNvSpPr/>
      </dsp:nvSpPr>
      <dsp:spPr>
        <a:xfrm>
          <a:off x="3138" y="2624474"/>
          <a:ext cx="2568398" cy="103141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защита</a:t>
          </a:r>
          <a:endParaRPr lang="ru-RU" sz="1800" b="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3487" y="2674823"/>
        <a:ext cx="2467700" cy="930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 flip="none" rotWithShape="1">
          <a:gsLst>
            <a:gs pos="0">
              <a:srgbClr val="0072DF"/>
            </a:gs>
            <a:gs pos="100000">
              <a:srgbClr val="003E8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t>18.06.2018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339501"/>
            <a:ext cx="4104455" cy="28443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управления процессом интеграции молодых педагогов в профессию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«Интеграл»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5148064" y="3795886"/>
            <a:ext cx="3924436" cy="1008111"/>
          </a:xfrm>
        </p:spPr>
        <p:txBody>
          <a:bodyPr>
            <a:noAutofit/>
          </a:bodyPr>
          <a:lstStyle/>
          <a:p>
            <a:pPr algn="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Гехтман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А.Л., директор,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ДППО ЦПКС «ИМЦ» Василеостровского района </a:t>
            </a:r>
          </a:p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r="26480"/>
          <a:stretch/>
        </p:blipFill>
        <p:spPr>
          <a:xfrm>
            <a:off x="1342768" y="0"/>
            <a:ext cx="3229232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1907642" y="1419622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1634557" y="1262460"/>
            <a:ext cx="273085" cy="628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53" y="303498"/>
            <a:ext cx="16002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7474"/>
            <a:ext cx="7327373" cy="10167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Выбор молодыми специалистами модулей из вариативной части ППК (на слайде -  профиль пользователя с выбранными модулями)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1680" y="951570"/>
            <a:ext cx="7128792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rgbClr val="003E81"/>
              </a:solidFill>
            </a:endParaRPr>
          </a:p>
          <a:p>
            <a:r>
              <a:rPr lang="ru-RU" dirty="0">
                <a:solidFill>
                  <a:srgbClr val="003E81"/>
                </a:solidFill>
              </a:rPr>
              <a:t> </a:t>
            </a:r>
          </a:p>
          <a:p>
            <a:endParaRPr lang="ru-RU" dirty="0">
              <a:solidFill>
                <a:srgbClr val="003E8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90" t="5536" r="5014" b="8669"/>
          <a:stretch/>
        </p:blipFill>
        <p:spPr>
          <a:xfrm>
            <a:off x="1583669" y="1347614"/>
            <a:ext cx="7081432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560840" cy="1302391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7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Работа </a:t>
            </a:r>
            <a:r>
              <a:rPr lang="ru-RU" sz="2000" dirty="0"/>
              <a:t>в системе «Интеграл». Контроль успешности сотрудников в обучении со стороны работодателя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53536"/>
            <a:ext cx="2807804" cy="1704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96" y="1449365"/>
            <a:ext cx="2325799" cy="1761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61" y="1520918"/>
            <a:ext cx="2298391" cy="285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037" y="1518413"/>
            <a:ext cx="1205679" cy="113647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03598"/>
            <a:ext cx="7714076" cy="3708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5050" y="4568840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Работодатель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596" y="3219822"/>
            <a:ext cx="2502299" cy="489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Молодые специалисты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460" y="4533522"/>
            <a:ext cx="4860540" cy="375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Преподаватели и руководители Программы интеграции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5487"/>
            <a:ext cx="7110566" cy="8280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коммуникации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8659" r="1262" b="5536"/>
          <a:stretch/>
        </p:blipFill>
        <p:spPr>
          <a:xfrm>
            <a:off x="1511661" y="843558"/>
            <a:ext cx="72913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766891"/>
            <a:ext cx="7784438" cy="43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Принятие управленческого решения работодателем о продолжении сотрудничества с молодым специалистом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311610"/>
            <a:ext cx="4106850" cy="3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2139" y="1311610"/>
            <a:ext cx="2970889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Управлять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процессом интеграции молодых педагогов в профессию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организовать их продвижение в профессии с учетом «снятия» негативных факторов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1361" y="197224"/>
            <a:ext cx="7110566" cy="8280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системы «Интеграл»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1361" y="1025317"/>
            <a:ext cx="7519131" cy="3994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Отечественная разработка, аналогов нет;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Перспективность применения;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Интерактивность;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Адресность;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Обеспечение  возможности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открытого и  непрерывного образования, а также индивидуального образовательного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маршрута;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Технологичность;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ключение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работодателя в процесс управления компетенциями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педагогов;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Вариативность.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284041"/>
            <a:ext cx="7110566" cy="82809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840" y="6321"/>
            <a:ext cx="3231160" cy="51454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10" y="150998"/>
            <a:ext cx="1603387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88" y="1527634"/>
            <a:ext cx="274344" cy="62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42" y="1538244"/>
            <a:ext cx="2219136" cy="3109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1112134"/>
            <a:ext cx="4126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ПЕДАГОГИЧЕСКОГО ОБРАЗОВАНИЯ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ЦЕНТР ПОВЫШЕНИЯ КВАЛИФИКАЦИИ СПЕЦИАЛИСТОВ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«ИНФОРМАЦИОННО-МЕТОДИЧЕСКИЙ ЦЕНТР»</a:t>
            </a:r>
          </a:p>
          <a:p>
            <a:pPr algn="ctr">
              <a:spcAft>
                <a:spcPts val="0"/>
              </a:spcAft>
            </a:pPr>
            <a:r>
              <a:rPr lang="ru-RU" sz="12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ВАСИЛЕОСТРОВСКОГО РАЙОНА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САНКТ-ПЕТЕРБУРГА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199178, Санкт-Петербург, 7 линия В.О., д. 56-58 Литер А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spc="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Тел/факс (812) 323-57-28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spc="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E-mail: imc@imcvo.ru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Факторы, негативно влияющие на  интеграцию </a:t>
            </a:r>
            <a:r>
              <a:rPr lang="ru-RU" dirty="0"/>
              <a:t>молодых педагогов в профессию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Недальновидное управление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Профессиональная мотивация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 Низкая профессиональная подготовка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4. Социальная уязвимость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 Усталость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344816" cy="10441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интеграции молодых педагогов в профессию Василеостровского района с участием работодателя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4"/>
            <p:extLst>
              <p:ext uri="{D42A27DB-BD31-4B8C-83A1-F6EECF244321}">
                <p14:modId xmlns:p14="http://schemas.microsoft.com/office/powerpoint/2010/main" val="407467193"/>
              </p:ext>
            </p:extLst>
          </p:nvPr>
        </p:nvGraphicFramePr>
        <p:xfrm>
          <a:off x="1943707" y="1153411"/>
          <a:ext cx="6427273" cy="375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7920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 системы «Интеграл»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28587"/>
            <a:ext cx="7110566" cy="383189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Управление Программой интеграции молодых педагогов в профессию должно обеспечивать: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Необходимость быстрой коммуникации внутри Программы всех участников;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Возможность использования практических материалов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удобное для молодых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педагогов время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работодателей в Программе интеграции.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47746" y="3483149"/>
            <a:ext cx="333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«ИНТЕГРАЛ» - электронная система, обладающая свойствами систем управления обучением (LMS) и взаимоотношениями (CRM)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9402" r="1016" b="4842"/>
          <a:stretch/>
        </p:blipFill>
        <p:spPr>
          <a:xfrm>
            <a:off x="1692462" y="3415289"/>
            <a:ext cx="3311585" cy="16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59482"/>
            <a:ext cx="4068452" cy="1224135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</a:t>
            </a:r>
            <a:r>
              <a:rPr lang="ru-RU" dirty="0" smtClean="0"/>
              <a:t>работы молодых педагогов и работодателя в системе «ИНТЕГРАЛ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474106"/>
            <a:ext cx="3996444" cy="32285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Формирование группы молодых педагогов на очередной учебный год на основе направления от работодателя.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Регистрация группы в системе 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ИНТЕГРАЛа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Регистрация работодателей.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 Прохождение входной диагностики молодыми специалистами на определение их профессиональных дефицитов.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8" y="15938"/>
            <a:ext cx="32305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nekrasov.eduintegral.ru</a:t>
            </a:r>
            <a:endParaRPr lang="en-US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demo.eduintegral.ru</a:t>
            </a:r>
          </a:p>
          <a:p>
            <a:endParaRPr lang="en-US" sz="3200" dirty="0"/>
          </a:p>
          <a:p>
            <a:r>
              <a:rPr lang="en-US" sz="3200" dirty="0"/>
              <a:t>test***@ eduintegral.ru</a:t>
            </a:r>
          </a:p>
          <a:p>
            <a:endParaRPr lang="en-US" sz="3200" dirty="0"/>
          </a:p>
          <a:p>
            <a:r>
              <a:rPr lang="ru-RU" sz="3200" dirty="0"/>
              <a:t>пароль -   </a:t>
            </a:r>
            <a:r>
              <a:rPr lang="en-US" sz="3200" dirty="0" err="1"/>
              <a:t>eduintegral</a:t>
            </a:r>
            <a:endParaRPr lang="en-US" sz="3200" dirty="0"/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03497"/>
            <a:ext cx="7399381" cy="8280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Заполнение анкеты диагностики профессиональных дефицитов молодых специалистов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8096" r="3633" b="5669"/>
          <a:stretch/>
        </p:blipFill>
        <p:spPr>
          <a:xfrm>
            <a:off x="1619672" y="1131590"/>
            <a:ext cx="7020780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24" y="987575"/>
            <a:ext cx="15177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1"/>
            <a:ext cx="7255366" cy="1131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Корректировка имеющейся программы повышения квалификации  (ППК) на основе выявленных дефицитов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8376" r="178" b="5389"/>
          <a:stretch/>
        </p:blipFill>
        <p:spPr>
          <a:xfrm>
            <a:off x="1547663" y="1131590"/>
            <a:ext cx="7255365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13101</TotalTime>
  <Words>419</Words>
  <Application>Microsoft Office PowerPoint</Application>
  <PresentationFormat>Экран (16:9)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Система управления процессом интеграции молодых педагогов в профессию «Интеграл»</vt:lpstr>
      <vt:lpstr>Факторы, негативно влияющие на  интеграцию молодых педагогов в профессию </vt:lpstr>
      <vt:lpstr>Программа интеграции молодых педагогов в профессию Василеостровского района с участием работодателя</vt:lpstr>
      <vt:lpstr>Актуальность системы «Интеграл»</vt:lpstr>
      <vt:lpstr>Этапы работы молодых педагогов и работодателя в системе «ИНТЕГРАЛ» </vt:lpstr>
      <vt:lpstr>Презентация PowerPoint</vt:lpstr>
      <vt:lpstr>Презентация PowerPoint</vt:lpstr>
      <vt:lpstr>4. Заполнение анкеты диагностики профессиональных дефицитов молодых специалистов</vt:lpstr>
      <vt:lpstr>5. Корректировка имеющейся программы повышения квалификации  (ППК) на основе выявленных дефицитов </vt:lpstr>
      <vt:lpstr>6. Выбор молодыми специалистами модулей из вариативной части ППК (на слайде -  профиль пользователя с выбранными модулями)</vt:lpstr>
      <vt:lpstr>7. Работа в системе «Интеграл». Контроль успешности сотрудников в обучении со стороны работодателя</vt:lpstr>
      <vt:lpstr>Возможность коммуникации </vt:lpstr>
      <vt:lpstr>Журнал «ИНТЕГРАЛа» </vt:lpstr>
      <vt:lpstr>8. Принятие управленческого решения работодателем о продолжении сотрудничества с молодым специалистом  </vt:lpstr>
      <vt:lpstr>Преимущества системы «Интеграл»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Калининского района Школа 71</cp:lastModifiedBy>
  <cp:revision>364</cp:revision>
  <cp:lastPrinted>2017-03-30T08:39:18Z</cp:lastPrinted>
  <dcterms:created xsi:type="dcterms:W3CDTF">2017-03-23T13:26:11Z</dcterms:created>
  <dcterms:modified xsi:type="dcterms:W3CDTF">2018-06-18T09:00:56Z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